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1"/>
  </p:notes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</p:sldIdLst>
  <p:sldSz cx="18288000" cy="10287000"/>
  <p:notesSz cx="6858000" cy="9144000"/>
  <p:embeddedFontLst>
    <p:embeddedFont>
      <p:font typeface="Libre Baskerville" charset="1" panose="02000000000000000000"/>
      <p:regular r:id="rId6"/>
    </p:embeddedFont>
    <p:embeddedFont>
      <p:font typeface="Libre Baskerville Bold" charset="1" panose="02000000000000000000"/>
      <p:regular r:id="rId7"/>
    </p:embeddedFont>
    <p:embeddedFont>
      <p:font typeface="Libre Baskerville Italics" charset="1" panose="02000000000000000000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HK Grotesk" charset="1" panose="00000500000000000000"/>
      <p:regular r:id="rId13"/>
    </p:embeddedFont>
    <p:embeddedFont>
      <p:font typeface="HK Grotesk Bold" charset="1" panose="00000800000000000000"/>
      <p:regular r:id="rId14"/>
    </p:embeddedFont>
    <p:embeddedFont>
      <p:font typeface="HK Grotesk Italics" charset="1" panose="00000500000000000000"/>
      <p:regular r:id="rId15"/>
    </p:embeddedFont>
    <p:embeddedFont>
      <p:font typeface="HK Grotesk Bold Italics" charset="1" panose="00000800000000000000"/>
      <p:regular r:id="rId16"/>
    </p:embeddedFont>
    <p:embeddedFont>
      <p:font typeface="HK Grotesk Light" charset="1" panose="00000400000000000000"/>
      <p:regular r:id="rId17"/>
    </p:embeddedFont>
    <p:embeddedFont>
      <p:font typeface="HK Grotesk Light Italics" charset="1" panose="00000400000000000000"/>
      <p:regular r:id="rId18"/>
    </p:embeddedFont>
    <p:embeddedFont>
      <p:font typeface="HK Grotesk Medium" charset="1" panose="00000600000000000000"/>
      <p:regular r:id="rId19"/>
    </p:embeddedFont>
    <p:embeddedFont>
      <p:font typeface="HK Grotesk Medium Italics" charset="1" panose="00000600000000000000"/>
      <p:regular r:id="rId20"/>
    </p:embeddedFont>
    <p:embeddedFont>
      <p:font typeface="HK Grotesk Semi-Bold" charset="1" panose="00000700000000000000"/>
      <p:regular r:id="rId21"/>
    </p:embeddedFont>
    <p:embeddedFont>
      <p:font typeface="HK Grotesk Semi-Bold Italics" charset="1" panose="000007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notesMasters/notesMaster1.xml" Type="http://schemas.openxmlformats.org/officeDocument/2006/relationships/notesMaster"/><Relationship Id="rId32" Target="theme/theme2.xml" Type="http://schemas.openxmlformats.org/officeDocument/2006/relationships/theme"/><Relationship Id="rId33" Target="notesSlides/notesSlide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Opportunity to gauge popularity of potential upcoming lines / predict what to produce physically based on “phygital” popularity</a:t>
            </a:r>
          </a:p>
          <a:p>
            <a:r>
              <a:rPr lang="en-US"/>
              <a:t/>
            </a:r>
          </a:p>
          <a:p>
            <a:r>
              <a:rPr lang="en-US"/>
              <a:t>Collectible items / become your character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slide8.xml" Type="http://schemas.openxmlformats.org/officeDocument/2006/relationships/slide"/><Relationship Id="rId4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slide3.xml" Type="http://schemas.openxmlformats.org/officeDocument/2006/relationships/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413674"/>
          </a:xfrm>
          <a:custGeom>
            <a:avLst/>
            <a:gdLst/>
            <a:ahLst/>
            <a:cxnLst/>
            <a:rect r="r" b="b" t="t" l="l"/>
            <a:pathLst>
              <a:path h="3413674" w="18288000">
                <a:moveTo>
                  <a:pt x="0" y="0"/>
                </a:moveTo>
                <a:lnTo>
                  <a:pt x="18288000" y="0"/>
                </a:lnTo>
                <a:lnTo>
                  <a:pt x="18288000" y="3413674"/>
                </a:lnTo>
                <a:lnTo>
                  <a:pt x="0" y="3413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02" t="0" r="-1340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3706" y="5309293"/>
            <a:ext cx="6664921" cy="2039352"/>
          </a:xfrm>
          <a:custGeom>
            <a:avLst/>
            <a:gdLst/>
            <a:ahLst/>
            <a:cxnLst/>
            <a:rect r="r" b="b" t="t" l="l"/>
            <a:pathLst>
              <a:path h="2039352" w="6664921">
                <a:moveTo>
                  <a:pt x="0" y="0"/>
                </a:moveTo>
                <a:lnTo>
                  <a:pt x="6664921" y="0"/>
                </a:lnTo>
                <a:lnTo>
                  <a:pt x="6664921" y="2039352"/>
                </a:lnTo>
                <a:lnTo>
                  <a:pt x="0" y="2039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60180" y="4669265"/>
            <a:ext cx="4979112" cy="3319408"/>
          </a:xfrm>
          <a:custGeom>
            <a:avLst/>
            <a:gdLst/>
            <a:ahLst/>
            <a:cxnLst/>
            <a:rect r="r" b="b" t="t" l="l"/>
            <a:pathLst>
              <a:path h="3319408" w="4979112">
                <a:moveTo>
                  <a:pt x="0" y="0"/>
                </a:moveTo>
                <a:lnTo>
                  <a:pt x="4979112" y="0"/>
                </a:lnTo>
                <a:lnTo>
                  <a:pt x="4979112" y="3319408"/>
                </a:lnTo>
                <a:lnTo>
                  <a:pt x="0" y="3319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01742" y="5888439"/>
            <a:ext cx="884515" cy="881060"/>
          </a:xfrm>
          <a:custGeom>
            <a:avLst/>
            <a:gdLst/>
            <a:ahLst/>
            <a:cxnLst/>
            <a:rect r="r" b="b" t="t" l="l"/>
            <a:pathLst>
              <a:path h="881060" w="884515">
                <a:moveTo>
                  <a:pt x="0" y="0"/>
                </a:moveTo>
                <a:lnTo>
                  <a:pt x="884516" y="0"/>
                </a:lnTo>
                <a:lnTo>
                  <a:pt x="884516" y="881060"/>
                </a:lnTo>
                <a:lnTo>
                  <a:pt x="0" y="8810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194641" y="9005334"/>
            <a:ext cx="505932" cy="5059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447607" y="8351747"/>
            <a:ext cx="1742900" cy="1307175"/>
          </a:xfrm>
          <a:custGeom>
            <a:avLst/>
            <a:gdLst/>
            <a:ahLst/>
            <a:cxnLst/>
            <a:rect r="r" b="b" t="t" l="l"/>
            <a:pathLst>
              <a:path h="1307175" w="1742900">
                <a:moveTo>
                  <a:pt x="0" y="0"/>
                </a:moveTo>
                <a:lnTo>
                  <a:pt x="1742900" y="0"/>
                </a:lnTo>
                <a:lnTo>
                  <a:pt x="1742900" y="1307174"/>
                </a:lnTo>
                <a:lnTo>
                  <a:pt x="0" y="1307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6113" y="1075324"/>
            <a:ext cx="16855774" cy="1419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Libre Baskerville Bold"/>
              </a:rPr>
              <a:t>Invest $4M to launch “phygital” clothing line in The Sims 4 for projected $30M return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47607" y="9630453"/>
            <a:ext cx="157785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ibre Baskerville Bold"/>
              </a:rPr>
              <a:t> Tatum 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55860" y="0"/>
            <a:ext cx="9144000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" id="3"/>
          <p:cNvSpPr/>
          <p:nvPr/>
        </p:nvSpPr>
        <p:spPr>
          <a:xfrm rot="0">
            <a:off x="17223649" y="8068826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-74066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47607" y="8351747"/>
            <a:ext cx="1742900" cy="1307175"/>
          </a:xfrm>
          <a:custGeom>
            <a:avLst/>
            <a:gdLst/>
            <a:ahLst/>
            <a:cxnLst/>
            <a:rect r="r" b="b" t="t" l="l"/>
            <a:pathLst>
              <a:path h="1307175" w="1742900">
                <a:moveTo>
                  <a:pt x="0" y="0"/>
                </a:moveTo>
                <a:lnTo>
                  <a:pt x="1742900" y="0"/>
                </a:lnTo>
                <a:lnTo>
                  <a:pt x="1742900" y="1307174"/>
                </a:lnTo>
                <a:lnTo>
                  <a:pt x="0" y="130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9054" y="5852515"/>
            <a:ext cx="2212480" cy="1317276"/>
          </a:xfrm>
          <a:custGeom>
            <a:avLst/>
            <a:gdLst/>
            <a:ahLst/>
            <a:cxnLst/>
            <a:rect r="r" b="b" t="t" l="l"/>
            <a:pathLst>
              <a:path h="1317276" w="2212480">
                <a:moveTo>
                  <a:pt x="0" y="0"/>
                </a:moveTo>
                <a:lnTo>
                  <a:pt x="2212479" y="0"/>
                </a:lnTo>
                <a:lnTo>
                  <a:pt x="2212479" y="1317276"/>
                </a:lnTo>
                <a:lnTo>
                  <a:pt x="0" y="1317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99419" y="5721516"/>
            <a:ext cx="2456883" cy="1615173"/>
          </a:xfrm>
          <a:custGeom>
            <a:avLst/>
            <a:gdLst/>
            <a:ahLst/>
            <a:cxnLst/>
            <a:rect r="r" b="b" t="t" l="l"/>
            <a:pathLst>
              <a:path h="1615173" w="2456883">
                <a:moveTo>
                  <a:pt x="0" y="0"/>
                </a:moveTo>
                <a:lnTo>
                  <a:pt x="2456882" y="0"/>
                </a:lnTo>
                <a:lnTo>
                  <a:pt x="2456882" y="1615173"/>
                </a:lnTo>
                <a:lnTo>
                  <a:pt x="0" y="1615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53869" y="5879517"/>
            <a:ext cx="2060935" cy="1159276"/>
          </a:xfrm>
          <a:custGeom>
            <a:avLst/>
            <a:gdLst/>
            <a:ahLst/>
            <a:cxnLst/>
            <a:rect r="r" b="b" t="t" l="l"/>
            <a:pathLst>
              <a:path h="1159276" w="2060935">
                <a:moveTo>
                  <a:pt x="0" y="0"/>
                </a:moveTo>
                <a:lnTo>
                  <a:pt x="2060935" y="0"/>
                </a:lnTo>
                <a:lnTo>
                  <a:pt x="2060935" y="1159275"/>
                </a:lnTo>
                <a:lnTo>
                  <a:pt x="0" y="1159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206357" y="4020278"/>
            <a:ext cx="5143500" cy="170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50"/>
              </a:lnSpc>
            </a:pPr>
          </a:p>
          <a:p>
            <a:pPr algn="ctr">
              <a:lnSpc>
                <a:spcPts val="6550"/>
              </a:lnSpc>
            </a:pPr>
            <a:r>
              <a:rPr lang="en-US" sz="6684">
                <a:solidFill>
                  <a:srgbClr val="FFFFFF"/>
                </a:solidFill>
                <a:latin typeface="Libre Baskerville Bold"/>
              </a:rPr>
              <a:t>SIMS 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373" y="6863481"/>
            <a:ext cx="4187770" cy="434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694320" y="981075"/>
            <a:ext cx="1529329" cy="40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76268" y="1789531"/>
            <a:ext cx="7214426" cy="4062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8"/>
              </a:lnSpc>
            </a:pPr>
          </a:p>
          <a:p>
            <a:pPr marL="777240" indent="-388620" lvl="1">
              <a:lnSpc>
                <a:spcPts val="352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K Grotesk"/>
              </a:rPr>
              <a:t>Lifestyle game</a:t>
            </a:r>
          </a:p>
          <a:p>
            <a:pPr>
              <a:lnSpc>
                <a:spcPts val="3528"/>
              </a:lnSpc>
            </a:pPr>
          </a:p>
          <a:p>
            <a:pPr marL="777240" indent="-388620" lvl="1">
              <a:lnSpc>
                <a:spcPts val="352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K Grotesk"/>
              </a:rPr>
              <a:t>25M monthly active USA users</a:t>
            </a:r>
          </a:p>
          <a:p>
            <a:pPr>
              <a:lnSpc>
                <a:spcPts val="3528"/>
              </a:lnSpc>
            </a:pPr>
          </a:p>
          <a:p>
            <a:pPr marL="777240" indent="-388620" lvl="1">
              <a:lnSpc>
                <a:spcPts val="352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K Grotesk"/>
              </a:rPr>
              <a:t>Target audience ages</a:t>
            </a:r>
            <a:r>
              <a:rPr lang="en-US" sz="3600">
                <a:solidFill>
                  <a:srgbClr val="000000"/>
                </a:solidFill>
                <a:latin typeface="HK Grotesk"/>
              </a:rPr>
              <a:t>18-24</a:t>
            </a:r>
          </a:p>
          <a:p>
            <a:pPr>
              <a:lnSpc>
                <a:spcPts val="3528"/>
              </a:lnSpc>
            </a:pPr>
          </a:p>
          <a:p>
            <a:pPr marL="777240" indent="-388620" lvl="1">
              <a:lnSpc>
                <a:spcPts val="352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K Grotesk"/>
              </a:rPr>
              <a:t>Competitors in virtual fashion</a:t>
            </a:r>
          </a:p>
          <a:p>
            <a:pPr>
              <a:lnSpc>
                <a:spcPts val="352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6608845" y="9630453"/>
            <a:ext cx="141661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ibre Baskerville Bold"/>
              </a:rPr>
              <a:t>Tatum 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5710" y="2324067"/>
            <a:ext cx="15996581" cy="6697709"/>
            <a:chOff x="0" y="0"/>
            <a:chExt cx="4213091" cy="17640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3091" cy="1764006"/>
            </a:xfrm>
            <a:custGeom>
              <a:avLst/>
              <a:gdLst/>
              <a:ahLst/>
              <a:cxnLst/>
              <a:rect r="r" b="b" t="t" l="l"/>
              <a:pathLst>
                <a:path h="1764006" w="4213091">
                  <a:moveTo>
                    <a:pt x="24683" y="0"/>
                  </a:moveTo>
                  <a:lnTo>
                    <a:pt x="4188409" y="0"/>
                  </a:lnTo>
                  <a:cubicBezTo>
                    <a:pt x="4194955" y="0"/>
                    <a:pt x="4201233" y="2600"/>
                    <a:pt x="4205862" y="7229"/>
                  </a:cubicBezTo>
                  <a:cubicBezTo>
                    <a:pt x="4210491" y="11858"/>
                    <a:pt x="4213091" y="18136"/>
                    <a:pt x="4213091" y="24683"/>
                  </a:cubicBezTo>
                  <a:lnTo>
                    <a:pt x="4213091" y="1739323"/>
                  </a:lnTo>
                  <a:cubicBezTo>
                    <a:pt x="4213091" y="1752955"/>
                    <a:pt x="4202040" y="1764006"/>
                    <a:pt x="4188409" y="1764006"/>
                  </a:cubicBezTo>
                  <a:lnTo>
                    <a:pt x="24683" y="1764006"/>
                  </a:lnTo>
                  <a:cubicBezTo>
                    <a:pt x="11051" y="1764006"/>
                    <a:pt x="0" y="1752955"/>
                    <a:pt x="0" y="1739323"/>
                  </a:cubicBezTo>
                  <a:lnTo>
                    <a:pt x="0" y="24683"/>
                  </a:lnTo>
                  <a:cubicBezTo>
                    <a:pt x="0" y="18136"/>
                    <a:pt x="2600" y="11858"/>
                    <a:pt x="7229" y="7229"/>
                  </a:cubicBezTo>
                  <a:cubicBezTo>
                    <a:pt x="11858" y="2600"/>
                    <a:pt x="18136" y="0"/>
                    <a:pt x="246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13091" cy="1802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173308" y="6101222"/>
            <a:ext cx="1394138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>
            <a:off x="3816392" y="5338898"/>
            <a:ext cx="19050" cy="78090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7904116" y="6082636"/>
            <a:ext cx="19050" cy="78090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210169" y="5300798"/>
            <a:ext cx="19050" cy="78090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4819990" y="6120736"/>
            <a:ext cx="19050" cy="78090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971893" y="5981464"/>
            <a:ext cx="201415" cy="201415"/>
            <a:chOff x="0" y="0"/>
            <a:chExt cx="812800" cy="812800"/>
          </a:xfrm>
        </p:grpSpPr>
        <p:sp>
          <p:nvSpPr>
            <p:cNvPr name="Freeform 11" id="11">
              <a:hlinkClick r:id="rId3" action="ppaction://hlinksldjump"/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638442" y="3542172"/>
            <a:ext cx="7219642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Jan-Mar 2024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K Grotesk"/>
              </a:rPr>
              <a:t>Track Product Performance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K Grotesk"/>
              </a:rPr>
              <a:t>Phygital to Physical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867379" y="722224"/>
            <a:ext cx="16553242" cy="1925490"/>
            <a:chOff x="0" y="0"/>
            <a:chExt cx="22070989" cy="256731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42875"/>
              <a:ext cx="22070989" cy="1210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46"/>
                </a:lnSpc>
              </a:pPr>
              <a:r>
                <a:rPr lang="en-US" sz="6680">
                  <a:solidFill>
                    <a:srgbClr val="FFFFFF"/>
                  </a:solidFill>
                  <a:latin typeface="Libre Baskerville Bold"/>
                </a:rPr>
                <a:t>Timeline: From the Game to Reality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050539" y="1898604"/>
              <a:ext cx="17969911" cy="668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332389" y="6902110"/>
            <a:ext cx="7219642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Dec 2023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K Grotesk"/>
              </a:rPr>
              <a:t>Holiday Launch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"/>
              </a:rPr>
              <a:t>$1M - Marketing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5429" y="2836533"/>
            <a:ext cx="7219642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Oct-Nov 2023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K Grotesk"/>
              </a:rPr>
              <a:t>Create Virtual Line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K Grotesk"/>
              </a:rPr>
              <a:t>$1.5M - Product Design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"/>
              </a:rPr>
              <a:t>$1.5M - Tech Outsourcing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05821" y="6978310"/>
            <a:ext cx="7219642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2024+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"/>
              </a:rPr>
              <a:t>Expand EA Games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478659" y="9630453"/>
            <a:ext cx="154680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ibre Baskerville Bold"/>
              </a:rPr>
              <a:t>Gunjan 3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447607" y="8351747"/>
            <a:ext cx="1742900" cy="1307175"/>
          </a:xfrm>
          <a:custGeom>
            <a:avLst/>
            <a:gdLst/>
            <a:ahLst/>
            <a:cxnLst/>
            <a:rect r="r" b="b" t="t" l="l"/>
            <a:pathLst>
              <a:path h="1307175" w="1742900">
                <a:moveTo>
                  <a:pt x="0" y="0"/>
                </a:moveTo>
                <a:lnTo>
                  <a:pt x="1742900" y="0"/>
                </a:lnTo>
                <a:lnTo>
                  <a:pt x="1742900" y="1307174"/>
                </a:lnTo>
                <a:lnTo>
                  <a:pt x="0" y="1307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54482" y="-15558"/>
            <a:ext cx="16674782" cy="8367305"/>
          </a:xfrm>
          <a:custGeom>
            <a:avLst/>
            <a:gdLst/>
            <a:ahLst/>
            <a:cxnLst/>
            <a:rect r="r" b="b" t="t" l="l"/>
            <a:pathLst>
              <a:path h="8367305" w="16674782">
                <a:moveTo>
                  <a:pt x="0" y="0"/>
                </a:moveTo>
                <a:lnTo>
                  <a:pt x="16674782" y="0"/>
                </a:lnTo>
                <a:lnTo>
                  <a:pt x="16674782" y="8367305"/>
                </a:lnTo>
                <a:lnTo>
                  <a:pt x="0" y="8367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5558"/>
            <a:ext cx="8367305" cy="8367305"/>
          </a:xfrm>
          <a:custGeom>
            <a:avLst/>
            <a:gdLst/>
            <a:ahLst/>
            <a:cxnLst/>
            <a:rect r="r" b="b" t="t" l="l"/>
            <a:pathLst>
              <a:path h="8367305" w="8367305">
                <a:moveTo>
                  <a:pt x="0" y="0"/>
                </a:moveTo>
                <a:lnTo>
                  <a:pt x="8367305" y="0"/>
                </a:lnTo>
                <a:lnTo>
                  <a:pt x="8367305" y="8367305"/>
                </a:lnTo>
                <a:lnTo>
                  <a:pt x="0" y="8367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447607" y="496891"/>
            <a:ext cx="1410961" cy="1410956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854398" y="591981"/>
            <a:ext cx="2593210" cy="531809"/>
            <a:chOff x="0" y="0"/>
            <a:chExt cx="1422199" cy="2916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22199" cy="291661"/>
            </a:xfrm>
            <a:custGeom>
              <a:avLst/>
              <a:gdLst/>
              <a:ahLst/>
              <a:cxnLst/>
              <a:rect r="r" b="b" t="t" l="l"/>
              <a:pathLst>
                <a:path h="291661" w="1422199">
                  <a:moveTo>
                    <a:pt x="1218999" y="0"/>
                  </a:moveTo>
                  <a:cubicBezTo>
                    <a:pt x="1331223" y="0"/>
                    <a:pt x="1422199" y="65290"/>
                    <a:pt x="1422199" y="145830"/>
                  </a:cubicBezTo>
                  <a:cubicBezTo>
                    <a:pt x="1422199" y="226370"/>
                    <a:pt x="1331223" y="291661"/>
                    <a:pt x="1218999" y="291661"/>
                  </a:cubicBezTo>
                  <a:lnTo>
                    <a:pt x="203200" y="291661"/>
                  </a:lnTo>
                  <a:cubicBezTo>
                    <a:pt x="90976" y="291661"/>
                    <a:pt x="0" y="226370"/>
                    <a:pt x="0" y="145830"/>
                  </a:cubicBezTo>
                  <a:cubicBezTo>
                    <a:pt x="0" y="6529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22199" cy="3297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553819" y="9630453"/>
            <a:ext cx="14716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ibre Baskerville Bold"/>
              </a:rPr>
              <a:t>Tatum 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24994" y="629921"/>
            <a:ext cx="1852017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HK Grotesk Bold"/>
              </a:rPr>
              <a:t>now available!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447607" y="8351747"/>
            <a:ext cx="1742900" cy="1307175"/>
          </a:xfrm>
          <a:custGeom>
            <a:avLst/>
            <a:gdLst/>
            <a:ahLst/>
            <a:cxnLst/>
            <a:rect r="r" b="b" t="t" l="l"/>
            <a:pathLst>
              <a:path h="1307175" w="1742900">
                <a:moveTo>
                  <a:pt x="0" y="0"/>
                </a:moveTo>
                <a:lnTo>
                  <a:pt x="1742900" y="0"/>
                </a:lnTo>
                <a:lnTo>
                  <a:pt x="1742900" y="1307174"/>
                </a:lnTo>
                <a:lnTo>
                  <a:pt x="0" y="1307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2743200"/>
            <a:ext cx="18288000" cy="75438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-3275697">
            <a:off x="538422" y="5066353"/>
            <a:ext cx="2386684" cy="1790013"/>
            <a:chOff x="0" y="0"/>
            <a:chExt cx="812800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662140" y="3143642"/>
            <a:ext cx="6289777" cy="6703982"/>
          </a:xfrm>
          <a:custGeom>
            <a:avLst/>
            <a:gdLst/>
            <a:ahLst/>
            <a:cxnLst/>
            <a:rect r="r" b="b" t="t" l="l"/>
            <a:pathLst>
              <a:path h="6703982" w="6289777">
                <a:moveTo>
                  <a:pt x="0" y="0"/>
                </a:moveTo>
                <a:lnTo>
                  <a:pt x="6289777" y="0"/>
                </a:lnTo>
                <a:lnTo>
                  <a:pt x="6289777" y="6703981"/>
                </a:lnTo>
                <a:lnTo>
                  <a:pt x="0" y="6703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536838" y="9630453"/>
            <a:ext cx="148862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ibre Baskerville Bold"/>
              </a:rPr>
              <a:t>Gunjan 5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670085" y="3143642"/>
            <a:ext cx="6289777" cy="6703982"/>
          </a:xfrm>
          <a:custGeom>
            <a:avLst/>
            <a:gdLst/>
            <a:ahLst/>
            <a:cxnLst/>
            <a:rect r="r" b="b" t="t" l="l"/>
            <a:pathLst>
              <a:path h="6703982" w="6289777">
                <a:moveTo>
                  <a:pt x="0" y="0"/>
                </a:moveTo>
                <a:lnTo>
                  <a:pt x="6289777" y="0"/>
                </a:lnTo>
                <a:lnTo>
                  <a:pt x="6289777" y="6703981"/>
                </a:lnTo>
                <a:lnTo>
                  <a:pt x="0" y="6703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99112" y="3143642"/>
            <a:ext cx="6289777" cy="6703982"/>
          </a:xfrm>
          <a:custGeom>
            <a:avLst/>
            <a:gdLst/>
            <a:ahLst/>
            <a:cxnLst/>
            <a:rect r="r" b="b" t="t" l="l"/>
            <a:pathLst>
              <a:path h="6703982" w="6289777">
                <a:moveTo>
                  <a:pt x="0" y="0"/>
                </a:moveTo>
                <a:lnTo>
                  <a:pt x="6289776" y="0"/>
                </a:lnTo>
                <a:lnTo>
                  <a:pt x="6289776" y="6703981"/>
                </a:lnTo>
                <a:lnTo>
                  <a:pt x="0" y="6703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53534" y="3143642"/>
            <a:ext cx="6289777" cy="6703982"/>
          </a:xfrm>
          <a:custGeom>
            <a:avLst/>
            <a:gdLst/>
            <a:ahLst/>
            <a:cxnLst/>
            <a:rect r="r" b="b" t="t" l="l"/>
            <a:pathLst>
              <a:path h="6703982" w="6289777">
                <a:moveTo>
                  <a:pt x="0" y="0"/>
                </a:moveTo>
                <a:lnTo>
                  <a:pt x="6289776" y="0"/>
                </a:lnTo>
                <a:lnTo>
                  <a:pt x="6289776" y="6703981"/>
                </a:lnTo>
                <a:lnTo>
                  <a:pt x="0" y="6703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62835" y="3163109"/>
            <a:ext cx="6289777" cy="6703982"/>
          </a:xfrm>
          <a:custGeom>
            <a:avLst/>
            <a:gdLst/>
            <a:ahLst/>
            <a:cxnLst/>
            <a:rect r="r" b="b" t="t" l="l"/>
            <a:pathLst>
              <a:path h="6703982" w="6289777">
                <a:moveTo>
                  <a:pt x="0" y="0"/>
                </a:moveTo>
                <a:lnTo>
                  <a:pt x="6289777" y="0"/>
                </a:lnTo>
                <a:lnTo>
                  <a:pt x="6289777" y="6703982"/>
                </a:lnTo>
                <a:lnTo>
                  <a:pt x="0" y="6703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20784" y="5433668"/>
            <a:ext cx="2123929" cy="212392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0" y="871422"/>
            <a:ext cx="18288000" cy="1135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2"/>
              </a:lnSpc>
              <a:spcBef>
                <a:spcPct val="0"/>
              </a:spcBef>
            </a:pPr>
            <a:r>
              <a:rPr lang="en-US" sz="6680">
                <a:solidFill>
                  <a:srgbClr val="FFFFFF"/>
                </a:solidFill>
                <a:latin typeface="Libre Baskerville Bold"/>
              </a:rPr>
              <a:t>Financial Estimations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753009" y="5453136"/>
            <a:ext cx="2123929" cy="212392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85234" y="5472603"/>
            <a:ext cx="2123929" cy="212392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417459" y="5492071"/>
            <a:ext cx="2123929" cy="212392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749684" y="5511538"/>
            <a:ext cx="2123929" cy="212392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4853891" y="5992060"/>
            <a:ext cx="192216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K Grotesk Bold"/>
              </a:rPr>
              <a:t>10%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HK Grotesk Bold"/>
              </a:rPr>
              <a:t>Conversion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16832" y="5992060"/>
            <a:ext cx="465433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K Grotesk Bold"/>
              </a:rPr>
              <a:t>$15 per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HK Grotesk Bold"/>
              </a:rPr>
              <a:t>Outfit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53339" y="5686425"/>
            <a:ext cx="4652169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K Grotesk Bold"/>
              </a:rPr>
              <a:t>20%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K Grotesk Bold"/>
              </a:rPr>
              <a:t>Commission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HK Grotesk Bold"/>
              </a:rPr>
              <a:t>to Sims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66600" y="6011528"/>
            <a:ext cx="123229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K Grotesk Bold"/>
              </a:rPr>
              <a:t>25M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HK Grotesk Bold"/>
              </a:rPr>
              <a:t>Players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086458" y="6011528"/>
            <a:ext cx="145038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K Grotesk Bold"/>
              </a:rPr>
              <a:t>30M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HK Grotesk Bold"/>
              </a:rPr>
              <a:t>Revenue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6447607" y="8351747"/>
            <a:ext cx="1742900" cy="1307175"/>
          </a:xfrm>
          <a:custGeom>
            <a:avLst/>
            <a:gdLst/>
            <a:ahLst/>
            <a:cxnLst/>
            <a:rect r="r" b="b" t="t" l="l"/>
            <a:pathLst>
              <a:path h="1307175" w="1742900">
                <a:moveTo>
                  <a:pt x="0" y="0"/>
                </a:moveTo>
                <a:lnTo>
                  <a:pt x="1742900" y="0"/>
                </a:lnTo>
                <a:lnTo>
                  <a:pt x="1742900" y="1307174"/>
                </a:lnTo>
                <a:lnTo>
                  <a:pt x="0" y="130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38436" y="3218010"/>
            <a:ext cx="12211128" cy="1925490"/>
            <a:chOff x="0" y="0"/>
            <a:chExt cx="16281504" cy="256731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42875"/>
              <a:ext cx="16281504" cy="1210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46"/>
                </a:lnSpc>
              </a:pPr>
              <a:r>
                <a:rPr lang="en-US" sz="6680">
                  <a:solidFill>
                    <a:srgbClr val="070508"/>
                  </a:solidFill>
                  <a:latin typeface="Libre Baskerville Bold"/>
                </a:rPr>
                <a:t>Thank You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512658" y="1898604"/>
              <a:ext cx="13256188" cy="668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24794" y="4861698"/>
            <a:ext cx="9638411" cy="5425302"/>
          </a:xfrm>
          <a:custGeom>
            <a:avLst/>
            <a:gdLst/>
            <a:ahLst/>
            <a:cxnLst/>
            <a:rect r="r" b="b" t="t" l="l"/>
            <a:pathLst>
              <a:path h="5425302" w="9638411">
                <a:moveTo>
                  <a:pt x="0" y="0"/>
                </a:moveTo>
                <a:lnTo>
                  <a:pt x="9638412" y="0"/>
                </a:lnTo>
                <a:lnTo>
                  <a:pt x="9638412" y="5425302"/>
                </a:lnTo>
                <a:lnTo>
                  <a:pt x="0" y="5425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72930" y="607846"/>
            <a:ext cx="9942141" cy="51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309180" y="1643605"/>
            <a:ext cx="16978820" cy="906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HK Grotesk"/>
              </a:rPr>
              <a:t>Lee, A. (2023, July 31). How Ralph Lauren’s “Phygital” boot sale in fortnite shows benefits - and limits - of virtual commerce. Glossy. https://www.glossy.co/fashion/how-ralph-laurens-phygital-boot-sale-in-fortnite-shows-benefits-and-limits-of-virtual-commerce/</a:t>
            </a:r>
          </a:p>
          <a:p>
            <a:pPr>
              <a:lnSpc>
                <a:spcPts val="2564"/>
              </a:lnSpc>
            </a:pPr>
          </a:p>
          <a:p>
            <a:pPr>
              <a:lnSpc>
                <a:spcPts val="2564"/>
              </a:lnSpc>
            </a:pPr>
          </a:p>
          <a:p>
            <a:pPr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HK Grotesk"/>
              </a:rPr>
              <a:t>Moore, T., &amp; Berkowitz, D. (2023, April 18). We inspire the world to play. Electronics Arts. https://ir.ea.com/press-releases/press-release-details/2023/The-Sims-4-Becomes-the-Most-Widely-Played-Game-in-the-23-Year-History-of-the-Franchise-With-More-Than-70-Million-Players-Worldwide/default.aspx</a:t>
            </a:r>
          </a:p>
          <a:p>
            <a:pPr>
              <a:lnSpc>
                <a:spcPts val="2564"/>
              </a:lnSpc>
            </a:pPr>
          </a:p>
          <a:p>
            <a:pPr>
              <a:lnSpc>
                <a:spcPts val="2564"/>
              </a:lnSpc>
            </a:pPr>
          </a:p>
          <a:p>
            <a:pPr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HK Grotesk"/>
              </a:rPr>
              <a:t>simgarden. (2017, November 6). Simgarden: Lauren Sims, Sims 4, Sims 4 clothing. Pinterest. https://www.pinterest.com/pin/360358407676064609/</a:t>
            </a:r>
          </a:p>
          <a:p>
            <a:pPr>
              <a:lnSpc>
                <a:spcPts val="2564"/>
              </a:lnSpc>
            </a:pPr>
          </a:p>
          <a:p>
            <a:pPr>
              <a:lnSpc>
                <a:spcPts val="2564"/>
              </a:lnSpc>
            </a:pPr>
          </a:p>
          <a:p>
            <a:pPr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HK Grotesk"/>
              </a:rPr>
              <a:t>Smith, P. (2022, August 31). Gen Z Apparel Shopping Frequency 2022. Statista. https://www.statista.com/statistics/1328167/gen-z-apparel-shopping-frequency-gender/</a:t>
            </a:r>
          </a:p>
          <a:p>
            <a:pPr>
              <a:lnSpc>
                <a:spcPts val="2564"/>
              </a:lnSpc>
            </a:pPr>
          </a:p>
          <a:p>
            <a:pPr>
              <a:lnSpc>
                <a:spcPts val="2564"/>
              </a:lnSpc>
            </a:pPr>
          </a:p>
          <a:p>
            <a:pPr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HK Grotesk"/>
              </a:rPr>
              <a:t><![CDATA[us-pdee. (n.d.). Polo Ralph Lauren X fortnite P-wing 1992 Boot Size 13 (only 300 made) new in box. eBay. https://www.ebay.com/itm/305153693064?chn=ps&norover=1&mkevt=1&mkrid=711-117182-37290-0&mkcid=2&mkscid=101&itemid=305153693064&targetid=1528987488216&device=c&mktype=pla&googleloc=9030244&poi=&campaignid=19851828444&mkgroupid=145880009014&rlsatarget=pla-1528987488216&abcId=9307249&merchantid=6296724&gclid=Cj0KCQjwm66pBhDQARIsALIR2zBhXxZhqPl9RV8eG8IYr4Nwp3s7ucCEW_G9d3tL44KSuwQL0M0wsu4aAilZEALw_wcB]]></a:t>
            </a:r>
          </a:p>
          <a:p>
            <a:pPr>
              <a:lnSpc>
                <a:spcPts val="2564"/>
              </a:lnSpc>
            </a:pPr>
          </a:p>
          <a:p>
            <a:pPr>
              <a:lnSpc>
                <a:spcPts val="2564"/>
              </a:lnSpc>
            </a:pPr>
          </a:p>
          <a:p>
            <a:pPr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HK Grotesk"/>
              </a:rPr>
              <a:t>Young, R. (2021, September 27). 60% of Sims 4 players are women aged 18-24. Game Rant. https://gamerant.com/sims-4-players-majority-young-women/#:~:text=A%20line%20in%20the%20listing’s,ages%20of%2018%20and%2024.</a:t>
            </a:r>
          </a:p>
          <a:p>
            <a:pPr>
              <a:lnSpc>
                <a:spcPts val="2564"/>
              </a:lnSpc>
            </a:pPr>
          </a:p>
          <a:p>
            <a:pPr>
              <a:lnSpc>
                <a:spcPts val="2564"/>
              </a:lnSpc>
            </a:pPr>
          </a:p>
          <a:p>
            <a:pPr>
              <a:lnSpc>
                <a:spcPts val="2564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748176" y="399161"/>
            <a:ext cx="3401120" cy="1135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2"/>
              </a:lnSpc>
              <a:spcBef>
                <a:spcPct val="0"/>
              </a:spcBef>
            </a:pPr>
            <a:r>
              <a:rPr lang="en-US" sz="6680">
                <a:solidFill>
                  <a:srgbClr val="000000"/>
                </a:solidFill>
                <a:latin typeface="Libre Baskerville"/>
              </a:rPr>
              <a:t>Sources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action="ppaction://hlinksldjump"/>
          </p:cNvPr>
          <p:cNvSpPr/>
          <p:nvPr/>
        </p:nvSpPr>
        <p:spPr>
          <a:xfrm flipH="false" flipV="false" rot="0">
            <a:off x="-956830" y="3472221"/>
            <a:ext cx="11120929" cy="6814779"/>
          </a:xfrm>
          <a:custGeom>
            <a:avLst/>
            <a:gdLst/>
            <a:ahLst/>
            <a:cxnLst/>
            <a:rect r="r" b="b" t="t" l="l"/>
            <a:pathLst>
              <a:path h="6814779" w="11120929">
                <a:moveTo>
                  <a:pt x="0" y="0"/>
                </a:moveTo>
                <a:lnTo>
                  <a:pt x="11120929" y="0"/>
                </a:lnTo>
                <a:lnTo>
                  <a:pt x="11120929" y="6814779"/>
                </a:lnTo>
                <a:lnTo>
                  <a:pt x="0" y="681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164099" y="3472221"/>
            <a:ext cx="9144000" cy="10287000"/>
          </a:xfrm>
          <a:prstGeom prst="rect">
            <a:avLst/>
          </a:prstGeom>
          <a:solidFill>
            <a:srgbClr val="171717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2713911"/>
            <a:ext cx="6155805" cy="104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444196" y="4441181"/>
            <a:ext cx="7843804" cy="445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37" indent="-388618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HK Grotesk"/>
              </a:rPr>
              <a:t>Physical version released 8/3/23</a:t>
            </a:r>
          </a:p>
          <a:p>
            <a:pPr>
              <a:lnSpc>
                <a:spcPts val="5039"/>
              </a:lnSpc>
            </a:pPr>
          </a:p>
          <a:p>
            <a:pPr marL="777237" indent="-388618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HK Grotesk"/>
              </a:rPr>
              <a:t>300 at $250 each</a:t>
            </a:r>
          </a:p>
          <a:p>
            <a:pPr>
              <a:lnSpc>
                <a:spcPts val="5039"/>
              </a:lnSpc>
            </a:pPr>
          </a:p>
          <a:p>
            <a:pPr marL="777237" indent="-388618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HK Grotesk"/>
              </a:rPr>
              <a:t>Sold out within minutes</a:t>
            </a:r>
          </a:p>
          <a:p>
            <a:pPr>
              <a:lnSpc>
                <a:spcPts val="5039"/>
              </a:lnSpc>
            </a:pPr>
          </a:p>
          <a:p>
            <a:pPr marL="777237" indent="-388618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HK Grotesk"/>
              </a:rPr>
              <a:t>Resales $2,000+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1001412"/>
            <a:ext cx="18288000" cy="2754165"/>
            <a:chOff x="0" y="0"/>
            <a:chExt cx="24384000" cy="367221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42875"/>
              <a:ext cx="24384000" cy="2315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46"/>
                </a:lnSpc>
              </a:pPr>
              <a:r>
                <a:rPr lang="en-US" sz="6680">
                  <a:solidFill>
                    <a:srgbClr val="070508"/>
                  </a:solidFill>
                  <a:latin typeface="Libre Baskerville Bold"/>
                </a:rPr>
                <a:t>Polo Ralph Lauren + Fortnite: </a:t>
              </a:r>
            </a:p>
            <a:p>
              <a:pPr algn="ctr">
                <a:lnSpc>
                  <a:spcPts val="6546"/>
                </a:lnSpc>
              </a:pPr>
              <a:r>
                <a:rPr lang="en-US" sz="6680">
                  <a:solidFill>
                    <a:srgbClr val="070508"/>
                  </a:solidFill>
                  <a:latin typeface="Libre Baskerville Bold"/>
                </a:rPr>
                <a:t>P-Wing Boot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265433" y="3003504"/>
              <a:ext cx="19853133" cy="668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DAFxYBrVw3U</dc:identifier>
  <dcterms:modified xsi:type="dcterms:W3CDTF">2011-08-01T06:04:30Z</dcterms:modified>
  <cp:revision>1</cp:revision>
  <dc:title>RL Executive Briefing</dc:title>
</cp:coreProperties>
</file>